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71" r:id="rId2"/>
    <p:sldId id="273" r:id="rId3"/>
    <p:sldId id="275" r:id="rId4"/>
    <p:sldId id="268" r:id="rId5"/>
    <p:sldId id="27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3E"/>
    <a:srgbClr val="F8D1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1"/>
    <p:restoredTop sz="97664"/>
  </p:normalViewPr>
  <p:slideViewPr>
    <p:cSldViewPr snapToGrid="0" snapToObjects="1">
      <p:cViewPr varScale="1">
        <p:scale>
          <a:sx n="195" d="100"/>
          <a:sy n="195" d="100"/>
        </p:scale>
        <p:origin x="21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FB759-4E69-7844-84EA-CC2D77B5622E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92E4D-CCE1-D54D-8EEF-F3340D97A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7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2E4D-CCE1-D54D-8EEF-F3340D97AD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87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2E4D-CCE1-D54D-8EEF-F3340D97AD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07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2E4D-CCE1-D54D-8EEF-F3340D97AD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0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C9F53-19F1-E449-AE3F-24671EEC4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DFE6A-097C-6646-B7CC-C0FF70D0D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C8151-9680-0941-9D90-ACF5B9736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5C162-0C2F-5F49-8D1D-4EE7BADF3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4EA5A-696A-4D4F-8A8D-5CA62BA29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4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24D57-887F-D34E-B850-0A6AB86E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800BA-1438-6243-BEAE-F3C9D743A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8F97-01BA-AD46-ACD9-11FB56487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AA542-8C95-644F-A4F5-780428C3E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70E0E-B47C-044C-B7F3-A2356B3D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5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F0FF6-5297-E044-985F-DA09C64E2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B2633-27B2-EB46-B202-8559DDB6D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BEB4A-5DF4-2A41-A1DE-18EE8D18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F2AD0-F42C-9A40-BC5B-7C277755A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CFD0B-7E5C-BE48-AC38-DDA87C89C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1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3AD92-2E73-0548-8612-BD445819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40CEB-C652-6745-A517-4E5308122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3F6B8-285C-014D-9981-FA114FDA4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3DF35-6550-824E-86C1-9B763E190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179C6-D376-D942-871A-BA5615837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39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FDF7-9FD6-3A47-AB08-64BAA518B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4297F-E00B-9740-A1AD-70436F80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BC334-87AF-8442-8902-3401171B1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D1197-AC05-5B41-9DD8-5F2B285D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71A8C-9D83-484A-B992-B01823E0D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94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FD851-D5E2-5945-B37B-6BB17ED9C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3997E-FA1E-B543-B0A3-106DA5644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A9AD8-3A2C-5744-B62E-0C9E63B08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16B27-B1B5-F74F-8BB7-2B6796F5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05196-941F-B642-AEED-B6EDD2F2D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06417-FCB9-0A49-81DF-5124D810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84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6063-6054-9E42-AB7C-9B2D01C8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21568-8DD6-0145-B24F-A1660BD48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094BC-0C1E-BD4E-AD5B-EC69B85D2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6BFC1-065D-824F-928B-DF44BC38E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A77D23-2538-044C-9C9F-08E6AB67E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13A84-B71E-4148-BEFA-3B40383C5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9/9/20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7BCEFD-7119-264D-9CA0-57676539F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2830E3-8A07-714E-B4D2-4B9392A3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71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BB0C-D7A4-E941-B66A-DF217AA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618B99-5A2D-5E4E-A8BB-3C802EEB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A0685-C3EE-4348-BBB5-8D9E6BC5E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55405-C9C1-7744-BA16-63A792A7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21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434C6D-79B7-B84F-8397-129EA0B08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9/9/20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A948F8-4F53-244E-9E78-637CABEBF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0766D-27CB-CA48-B451-DB684D5C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4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81CD9-560B-AA44-B0B7-34EFE7E11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53450-05A8-6347-880B-501C8C2D9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E6D9B-17AA-A646-81DF-DCB7E2569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1B6AA-BE1F-264C-B88A-7C5288081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471E73-E228-F84A-88D7-59E897E8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21488-6B25-CC4A-BAA9-D820BD639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50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5A31B-F7E8-984A-9457-CF75FD9E3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A1273C-B7EF-794F-9426-697312BBD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5738B-12CF-0F48-BF42-7F1A46A8B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1681D-B74F-104A-BD9E-BB1BA1F52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41CC2-E9D3-4E45-A9CF-B04FAF635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45A5A-0326-0341-9AA2-DCE11E0F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9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AD3F7C-B7DD-E545-B1CB-612AB6A9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D9782-6B89-0B4F-B149-C9F18DBEC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A7867-151A-8642-B30D-DBC0047F7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732E0-171E-F646-AB0D-02BD46CBCA6B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EE1EE-9D9D-BD49-B1B5-64D109A73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B416B-6FAE-3748-A2D5-E83D96E60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7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svg"/><Relationship Id="rId33" Type="http://schemas.openxmlformats.org/officeDocument/2006/relationships/image" Target="../media/image31.svg"/><Relationship Id="rId38" Type="http://schemas.openxmlformats.org/officeDocument/2006/relationships/image" Target="../media/image36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sv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tiff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31" Type="http://schemas.openxmlformats.org/officeDocument/2006/relationships/image" Target="../media/image29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svg"/><Relationship Id="rId8" Type="http://schemas.openxmlformats.org/officeDocument/2006/relationships/image" Target="../media/image6.svg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10D1D2-687B-EA47-B49B-5107247E0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5F54E6-BF60-1547-AFCF-06740CA8C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78E802D-7E05-5540-B10D-3AC91E5E634F}"/>
              </a:ext>
            </a:extLst>
          </p:cNvPr>
          <p:cNvSpPr/>
          <p:nvPr/>
        </p:nvSpPr>
        <p:spPr>
          <a:xfrm>
            <a:off x="0" y="4787014"/>
            <a:ext cx="4676359" cy="20709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36B2609-FD1D-3649-AB2D-E32758D4BEAA}"/>
              </a:ext>
            </a:extLst>
          </p:cNvPr>
          <p:cNvSpPr/>
          <p:nvPr/>
        </p:nvSpPr>
        <p:spPr>
          <a:xfrm>
            <a:off x="0" y="0"/>
            <a:ext cx="4676824" cy="47870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04F83ED-724E-D147-92AE-4CDC14DC3D19}"/>
              </a:ext>
            </a:extLst>
          </p:cNvPr>
          <p:cNvSpPr/>
          <p:nvPr/>
        </p:nvSpPr>
        <p:spPr>
          <a:xfrm>
            <a:off x="4676359" y="0"/>
            <a:ext cx="7515641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itle 1">
            <a:extLst>
              <a:ext uri="{FF2B5EF4-FFF2-40B4-BE49-F238E27FC236}">
                <a16:creationId xmlns:a16="http://schemas.microsoft.com/office/drawing/2014/main" id="{D6F478A4-F76F-4743-B788-4055B28830E3}"/>
              </a:ext>
            </a:extLst>
          </p:cNvPr>
          <p:cNvSpPr txBox="1">
            <a:spLocks/>
          </p:cNvSpPr>
          <p:nvPr/>
        </p:nvSpPr>
        <p:spPr>
          <a:xfrm>
            <a:off x="0" y="325370"/>
            <a:ext cx="4668619" cy="889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OpenDRR Platform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36AD09B3-2F8F-E249-9E2A-A6DC524AFD99}"/>
              </a:ext>
            </a:extLst>
          </p:cNvPr>
          <p:cNvSpPr txBox="1">
            <a:spLocks/>
          </p:cNvSpPr>
          <p:nvPr/>
        </p:nvSpPr>
        <p:spPr>
          <a:xfrm>
            <a:off x="165404" y="1898841"/>
            <a:ext cx="4414853" cy="27221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</a:rPr>
              <a:t>Key </a:t>
            </a:r>
            <a:r>
              <a:rPr lang="en-US" sz="3000">
                <a:solidFill>
                  <a:schemeClr val="bg1"/>
                </a:solidFill>
              </a:rPr>
              <a:t>Components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2600">
                <a:solidFill>
                  <a:schemeClr val="bg1"/>
                </a:solidFill>
              </a:rPr>
              <a:t>OpenQuake Engine</a:t>
            </a:r>
          </a:p>
          <a:p>
            <a:r>
              <a:rPr lang="en-US" sz="2600">
                <a:solidFill>
                  <a:schemeClr val="bg1"/>
                </a:solidFill>
              </a:rPr>
              <a:t>GitHub Data Repository</a:t>
            </a:r>
          </a:p>
          <a:p>
            <a:r>
              <a:rPr lang="en-US" sz="2600">
                <a:solidFill>
                  <a:schemeClr val="bg1"/>
                </a:solidFill>
              </a:rPr>
              <a:t>Federal Geospatial Platform (FGP)</a:t>
            </a:r>
          </a:p>
          <a:p>
            <a:r>
              <a:rPr lang="en-US" sz="2600">
                <a:solidFill>
                  <a:schemeClr val="bg1"/>
                </a:solidFill>
              </a:rPr>
              <a:t>Public Portal (RiskProfiler.ca)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102" name="Graphic 101" descr="Browser window">
            <a:extLst>
              <a:ext uri="{FF2B5EF4-FFF2-40B4-BE49-F238E27FC236}">
                <a16:creationId xmlns:a16="http://schemas.microsoft.com/office/drawing/2014/main" id="{8652B172-912F-8C4D-A7EC-EC91971918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8866"/>
          <a:stretch/>
        </p:blipFill>
        <p:spPr>
          <a:xfrm>
            <a:off x="7361881" y="327192"/>
            <a:ext cx="1472619" cy="1342050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0EB23D2-612A-3545-9199-F3987568A68C}"/>
              </a:ext>
            </a:extLst>
          </p:cNvPr>
          <p:cNvGrpSpPr/>
          <p:nvPr/>
        </p:nvGrpSpPr>
        <p:grpSpPr>
          <a:xfrm>
            <a:off x="5505345" y="4951549"/>
            <a:ext cx="1472616" cy="1546122"/>
            <a:chOff x="779591" y="1359297"/>
            <a:chExt cx="2131292" cy="2131292"/>
          </a:xfrm>
          <a:solidFill>
            <a:schemeClr val="accent2">
              <a:lumMod val="75000"/>
            </a:schemeClr>
          </a:solidFill>
        </p:grpSpPr>
        <p:pic>
          <p:nvPicPr>
            <p:cNvPr id="104" name="Graphic 103" descr="Browser window">
              <a:extLst>
                <a:ext uri="{FF2B5EF4-FFF2-40B4-BE49-F238E27FC236}">
                  <a16:creationId xmlns:a16="http://schemas.microsoft.com/office/drawing/2014/main" id="{7A379C47-DAEF-5C4C-8B6E-3E538A853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91" y="1359297"/>
              <a:ext cx="2131292" cy="2131292"/>
            </a:xfrm>
            <a:prstGeom prst="rect">
              <a:avLst/>
            </a:prstGeom>
          </p:spPr>
        </p:pic>
        <p:pic>
          <p:nvPicPr>
            <p:cNvPr id="105" name="Graphic 104" descr="Gears">
              <a:extLst>
                <a:ext uri="{FF2B5EF4-FFF2-40B4-BE49-F238E27FC236}">
                  <a16:creationId xmlns:a16="http://schemas.microsoft.com/office/drawing/2014/main" id="{6D0EA05D-8F30-074D-A8A5-191D2661D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64717" y="2120154"/>
              <a:ext cx="838200" cy="838200"/>
            </a:xfrm>
            <a:prstGeom prst="rect">
              <a:avLst/>
            </a:prstGeom>
          </p:spPr>
        </p:pic>
        <p:pic>
          <p:nvPicPr>
            <p:cNvPr id="106" name="Graphic 105" descr="Playbook">
              <a:extLst>
                <a:ext uri="{FF2B5EF4-FFF2-40B4-BE49-F238E27FC236}">
                  <a16:creationId xmlns:a16="http://schemas.microsoft.com/office/drawing/2014/main" id="{CF6EE4E5-C8D5-AF4B-A837-05BCF5206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8493" y="2082054"/>
              <a:ext cx="914400" cy="914400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300E4349-6A58-664C-B286-DB801C8D4ABC}"/>
              </a:ext>
            </a:extLst>
          </p:cNvPr>
          <p:cNvSpPr txBox="1"/>
          <p:nvPr/>
        </p:nvSpPr>
        <p:spPr>
          <a:xfrm>
            <a:off x="7329482" y="6186532"/>
            <a:ext cx="1901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OpenDRR</a:t>
            </a:r>
            <a:r>
              <a:rPr lang="en-US" dirty="0"/>
              <a:t> GitHub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2AA4CDE-FB85-7845-A4DC-787C7E86EAD9}"/>
              </a:ext>
            </a:extLst>
          </p:cNvPr>
          <p:cNvSpPr txBox="1"/>
          <p:nvPr/>
        </p:nvSpPr>
        <p:spPr>
          <a:xfrm>
            <a:off x="5589407" y="6174505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OpenQuake</a:t>
            </a:r>
            <a:r>
              <a:rPr lang="en-US" dirty="0"/>
              <a:t> Engine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4750D3F-B6A5-8B4F-BFDB-0525A77EBBA6}"/>
              </a:ext>
            </a:extLst>
          </p:cNvPr>
          <p:cNvSpPr txBox="1"/>
          <p:nvPr/>
        </p:nvSpPr>
        <p:spPr>
          <a:xfrm>
            <a:off x="7486729" y="189143"/>
            <a:ext cx="121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CGP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2251F486-6C9C-EA40-AE58-CA5545A66126}"/>
              </a:ext>
            </a:extLst>
          </p:cNvPr>
          <p:cNvSpPr/>
          <p:nvPr/>
        </p:nvSpPr>
        <p:spPr>
          <a:xfrm>
            <a:off x="5047711" y="112943"/>
            <a:ext cx="2223145" cy="4475319"/>
          </a:xfrm>
          <a:prstGeom prst="roundRect">
            <a:avLst>
              <a:gd name="adj" fmla="val 230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  <a:prstDash val="dash"/>
          </a:ln>
          <a:effectLst>
            <a:outerShdw blurRad="50800" dist="38100" dir="2700000" algn="tl" rotWithShape="0">
              <a:schemeClr val="bg2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Graphic 110" descr="Browser window">
            <a:extLst>
              <a:ext uri="{FF2B5EF4-FFF2-40B4-BE49-F238E27FC236}">
                <a16:creationId xmlns:a16="http://schemas.microsoft.com/office/drawing/2014/main" id="{52B28938-5B38-354D-B879-6BBCF9A6F9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1661"/>
          <a:stretch/>
        </p:blipFill>
        <p:spPr>
          <a:xfrm>
            <a:off x="5637993" y="343034"/>
            <a:ext cx="1472618" cy="1300887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55083183-4BE0-6345-A916-B28D26C25D24}"/>
              </a:ext>
            </a:extLst>
          </p:cNvPr>
          <p:cNvSpPr txBox="1"/>
          <p:nvPr/>
        </p:nvSpPr>
        <p:spPr>
          <a:xfrm>
            <a:off x="5727585" y="226204"/>
            <a:ext cx="125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RiskProfiler</a:t>
            </a:r>
            <a:endParaRPr 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ACE07E6-DD05-DD48-8EC1-BC4750BEF372}"/>
              </a:ext>
            </a:extLst>
          </p:cNvPr>
          <p:cNvSpPr txBox="1"/>
          <p:nvPr/>
        </p:nvSpPr>
        <p:spPr>
          <a:xfrm>
            <a:off x="361284" y="1135180"/>
            <a:ext cx="420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Provide tools to facilitate decision making prior to and during a crisis</a:t>
            </a:r>
          </a:p>
        </p:txBody>
      </p:sp>
      <p:pic>
        <p:nvPicPr>
          <p:cNvPr id="115" name="Graphic 114" descr="User">
            <a:extLst>
              <a:ext uri="{FF2B5EF4-FFF2-40B4-BE49-F238E27FC236}">
                <a16:creationId xmlns:a16="http://schemas.microsoft.com/office/drawing/2014/main" id="{31076F85-9884-E54F-9D87-811EEED01F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4502" y="5815135"/>
            <a:ext cx="546578" cy="546578"/>
          </a:xfrm>
          <a:prstGeom prst="rect">
            <a:avLst/>
          </a:prstGeom>
        </p:spPr>
      </p:pic>
      <p:pic>
        <p:nvPicPr>
          <p:cNvPr id="116" name="Graphic 115" descr="Male profile">
            <a:extLst>
              <a:ext uri="{FF2B5EF4-FFF2-40B4-BE49-F238E27FC236}">
                <a16:creationId xmlns:a16="http://schemas.microsoft.com/office/drawing/2014/main" id="{901136FB-C22E-5A4E-906F-FB016BBB99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4502" y="5321097"/>
            <a:ext cx="546578" cy="546578"/>
          </a:xfrm>
          <a:prstGeom prst="rect">
            <a:avLst/>
          </a:prstGeom>
        </p:spPr>
      </p:pic>
      <p:pic>
        <p:nvPicPr>
          <p:cNvPr id="118" name="Graphic 117" descr="Female Profile">
            <a:extLst>
              <a:ext uri="{FF2B5EF4-FFF2-40B4-BE49-F238E27FC236}">
                <a16:creationId xmlns:a16="http://schemas.microsoft.com/office/drawing/2014/main" id="{754238AD-D39F-BD48-9A04-107453677A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4502" y="4822712"/>
            <a:ext cx="546578" cy="546578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8C55D0CA-24D2-DB48-B07E-8A676402D5D2}"/>
              </a:ext>
            </a:extLst>
          </p:cNvPr>
          <p:cNvSpPr txBox="1"/>
          <p:nvPr/>
        </p:nvSpPr>
        <p:spPr>
          <a:xfrm>
            <a:off x="1027555" y="4911334"/>
            <a:ext cx="217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Risk Analyst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16278D2-7CFC-C343-A195-E769F470167E}"/>
              </a:ext>
            </a:extLst>
          </p:cNvPr>
          <p:cNvSpPr txBox="1"/>
          <p:nvPr/>
        </p:nvSpPr>
        <p:spPr>
          <a:xfrm>
            <a:off x="1007645" y="5417209"/>
            <a:ext cx="344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Emergency Planner, Risk Manager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5211656-A140-BC4D-A9B5-C3FF32580A87}"/>
              </a:ext>
            </a:extLst>
          </p:cNvPr>
          <p:cNvSpPr txBox="1"/>
          <p:nvPr/>
        </p:nvSpPr>
        <p:spPr>
          <a:xfrm>
            <a:off x="1023252" y="5951373"/>
            <a:ext cx="338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GC User</a:t>
            </a:r>
          </a:p>
        </p:txBody>
      </p:sp>
      <p:pic>
        <p:nvPicPr>
          <p:cNvPr id="122" name="Graphic 121" descr="Female Profile">
            <a:extLst>
              <a:ext uri="{FF2B5EF4-FFF2-40B4-BE49-F238E27FC236}">
                <a16:creationId xmlns:a16="http://schemas.microsoft.com/office/drawing/2014/main" id="{7ADE0766-E12F-0749-96D0-B7357FC447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47711" y="5591004"/>
            <a:ext cx="546577" cy="546577"/>
          </a:xfrm>
          <a:prstGeom prst="rect">
            <a:avLst/>
          </a:prstGeom>
        </p:spPr>
      </p:pic>
      <p:pic>
        <p:nvPicPr>
          <p:cNvPr id="123" name="Graphic 122" descr="User">
            <a:extLst>
              <a:ext uri="{FF2B5EF4-FFF2-40B4-BE49-F238E27FC236}">
                <a16:creationId xmlns:a16="http://schemas.microsoft.com/office/drawing/2014/main" id="{F0C9FAC1-0D34-C543-8661-0F21664BB56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08524" y="756753"/>
            <a:ext cx="546578" cy="546578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6D4DB556-0FD9-1649-9034-D0CC8E07C9E2}"/>
              </a:ext>
            </a:extLst>
          </p:cNvPr>
          <p:cNvSpPr txBox="1"/>
          <p:nvPr/>
        </p:nvSpPr>
        <p:spPr>
          <a:xfrm>
            <a:off x="8714665" y="1937616"/>
            <a:ext cx="68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FGP</a:t>
            </a:r>
          </a:p>
        </p:txBody>
      </p:sp>
      <p:pic>
        <p:nvPicPr>
          <p:cNvPr id="126" name="Graphic 125" descr="User">
            <a:extLst>
              <a:ext uri="{FF2B5EF4-FFF2-40B4-BE49-F238E27FC236}">
                <a16:creationId xmlns:a16="http://schemas.microsoft.com/office/drawing/2014/main" id="{42A013ED-8694-4A4D-8514-8C5AD5B416D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4502" y="6288132"/>
            <a:ext cx="546578" cy="546578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428A83CA-982D-A84B-80BF-751B3AC18DE9}"/>
              </a:ext>
            </a:extLst>
          </p:cNvPr>
          <p:cNvSpPr txBox="1"/>
          <p:nvPr/>
        </p:nvSpPr>
        <p:spPr>
          <a:xfrm>
            <a:off x="1023252" y="6424370"/>
            <a:ext cx="338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</a:t>
            </a:r>
          </a:p>
        </p:txBody>
      </p:sp>
      <p:pic>
        <p:nvPicPr>
          <p:cNvPr id="128" name="Graphic 127" descr="Browser window">
            <a:extLst>
              <a:ext uri="{FF2B5EF4-FFF2-40B4-BE49-F238E27FC236}">
                <a16:creationId xmlns:a16="http://schemas.microsoft.com/office/drawing/2014/main" id="{BEA3DD64-080A-DA40-930A-A4ADA6D9F75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10618" b="9079"/>
          <a:stretch/>
        </p:blipFill>
        <p:spPr>
          <a:xfrm>
            <a:off x="8878651" y="2245945"/>
            <a:ext cx="1472619" cy="1182561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AB468773-FD96-7946-89E7-F50265F8C0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81727" y="2709612"/>
            <a:ext cx="546578" cy="546578"/>
          </a:xfrm>
          <a:prstGeom prst="rect">
            <a:avLst/>
          </a:prstGeom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D3E3FE7-9BF1-5741-A1A5-F41F8C8E07B9}"/>
              </a:ext>
            </a:extLst>
          </p:cNvPr>
          <p:cNvGrpSpPr/>
          <p:nvPr/>
        </p:nvGrpSpPr>
        <p:grpSpPr>
          <a:xfrm flipH="1">
            <a:off x="8745076" y="5331407"/>
            <a:ext cx="1661581" cy="825934"/>
            <a:chOff x="6570927" y="3845266"/>
            <a:chExt cx="1661581" cy="825934"/>
          </a:xfrm>
        </p:grpSpPr>
        <p:pic>
          <p:nvPicPr>
            <p:cNvPr id="141" name="Graphic 140" descr="Male profile">
              <a:extLst>
                <a:ext uri="{FF2B5EF4-FFF2-40B4-BE49-F238E27FC236}">
                  <a16:creationId xmlns:a16="http://schemas.microsoft.com/office/drawing/2014/main" id="{0DA98617-4366-3545-B326-D3B3A6DD3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930" y="4124622"/>
              <a:ext cx="546578" cy="546578"/>
            </a:xfrm>
            <a:prstGeom prst="rect">
              <a:avLst/>
            </a:prstGeom>
          </p:spPr>
        </p:pic>
        <p:pic>
          <p:nvPicPr>
            <p:cNvPr id="143" name="Graphic 142" descr="Browser window">
              <a:extLst>
                <a:ext uri="{FF2B5EF4-FFF2-40B4-BE49-F238E27FC236}">
                  <a16:creationId xmlns:a16="http://schemas.microsoft.com/office/drawing/2014/main" id="{5DFC5038-4191-EA40-B009-ED5A2897F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296178" y="3845266"/>
              <a:ext cx="486376" cy="486376"/>
            </a:xfrm>
            <a:prstGeom prst="rect">
              <a:avLst/>
            </a:prstGeom>
          </p:spPr>
        </p:pic>
        <p:pic>
          <p:nvPicPr>
            <p:cNvPr id="149" name="Graphic 148" descr="Browser window">
              <a:extLst>
                <a:ext uri="{FF2B5EF4-FFF2-40B4-BE49-F238E27FC236}">
                  <a16:creationId xmlns:a16="http://schemas.microsoft.com/office/drawing/2014/main" id="{41239129-49FA-BD40-AD57-1884EEF04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274176" y="4288266"/>
              <a:ext cx="382934" cy="382934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98B23CC-F0C8-7C45-AB8B-7A005B299A0C}"/>
                </a:ext>
              </a:extLst>
            </p:cNvPr>
            <p:cNvSpPr txBox="1"/>
            <p:nvPr/>
          </p:nvSpPr>
          <p:spPr>
            <a:xfrm>
              <a:off x="6570927" y="3921307"/>
              <a:ext cx="86535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GitHub</a:t>
              </a:r>
              <a:r>
                <a:rPr lang="en-US" sz="2000" dirty="0"/>
                <a:t> </a:t>
              </a:r>
              <a:r>
                <a:rPr lang="en-US" sz="1400" dirty="0"/>
                <a:t>pages</a:t>
              </a:r>
              <a:endParaRPr lang="en-US" sz="2000" dirty="0"/>
            </a:p>
          </p:txBody>
        </p:sp>
      </p:grpSp>
      <p:pic>
        <p:nvPicPr>
          <p:cNvPr id="152" name="Graphic 151" descr="Browser window">
            <a:extLst>
              <a:ext uri="{FF2B5EF4-FFF2-40B4-BE49-F238E27FC236}">
                <a16:creationId xmlns:a16="http://schemas.microsoft.com/office/drawing/2014/main" id="{F8D8BAD8-4FA1-D541-9F54-29F75E2BB7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8866"/>
          <a:stretch/>
        </p:blipFill>
        <p:spPr>
          <a:xfrm>
            <a:off x="8878651" y="318502"/>
            <a:ext cx="1472619" cy="1342050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2ED1837D-3738-5547-B37A-1DD4643378B0}"/>
              </a:ext>
            </a:extLst>
          </p:cNvPr>
          <p:cNvSpPr txBox="1"/>
          <p:nvPr/>
        </p:nvSpPr>
        <p:spPr>
          <a:xfrm>
            <a:off x="9018501" y="189143"/>
            <a:ext cx="118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 Data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3343C01-D1F8-174E-A5CE-988AE44BBEAF}"/>
              </a:ext>
            </a:extLst>
          </p:cNvPr>
          <p:cNvSpPr txBox="1"/>
          <p:nvPr/>
        </p:nvSpPr>
        <p:spPr>
          <a:xfrm>
            <a:off x="8057907" y="3818181"/>
            <a:ext cx="137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FGP GCC</a:t>
            </a:r>
          </a:p>
        </p:txBody>
      </p: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124105C3-CA55-EF4E-9E2F-BB0FFFD4103E}"/>
              </a:ext>
            </a:extLst>
          </p:cNvPr>
          <p:cNvCxnSpPr>
            <a:stCxn id="104" idx="3"/>
            <a:endCxn id="164" idx="1"/>
          </p:cNvCxnSpPr>
          <p:nvPr/>
        </p:nvCxnSpPr>
        <p:spPr>
          <a:xfrm>
            <a:off x="6977961" y="5724610"/>
            <a:ext cx="828986" cy="192"/>
          </a:xfrm>
          <a:prstGeom prst="bentConnector3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93F79B9C-6BDD-0045-8C1D-F062A8FE1A67}"/>
              </a:ext>
            </a:extLst>
          </p:cNvPr>
          <p:cNvCxnSpPr>
            <a:cxnSpLocks/>
            <a:stCxn id="164" idx="0"/>
            <a:endCxn id="194" idx="2"/>
          </p:cNvCxnSpPr>
          <p:nvPr/>
        </p:nvCxnSpPr>
        <p:spPr>
          <a:xfrm rot="5400000" flipH="1" flipV="1">
            <a:off x="8608579" y="4209164"/>
            <a:ext cx="714006" cy="1370605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85">
            <a:extLst>
              <a:ext uri="{FF2B5EF4-FFF2-40B4-BE49-F238E27FC236}">
                <a16:creationId xmlns:a16="http://schemas.microsoft.com/office/drawing/2014/main" id="{5CBA16FB-5192-774A-AD15-1B9E73DB2A39}"/>
              </a:ext>
            </a:extLst>
          </p:cNvPr>
          <p:cNvCxnSpPr>
            <a:cxnSpLocks/>
            <a:stCxn id="160" idx="0"/>
          </p:cNvCxnSpPr>
          <p:nvPr/>
        </p:nvCxnSpPr>
        <p:spPr>
          <a:xfrm flipV="1">
            <a:off x="6633067" y="1600775"/>
            <a:ext cx="2731" cy="840344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6E947319-20F5-E443-BFC6-353171240C8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59448" y="2441119"/>
            <a:ext cx="747238" cy="747238"/>
          </a:xfrm>
          <a:prstGeom prst="rect">
            <a:avLst/>
          </a:prstGeom>
        </p:spPr>
      </p:pic>
      <p:pic>
        <p:nvPicPr>
          <p:cNvPr id="161" name="Graphic 160" descr="Database">
            <a:extLst>
              <a:ext uri="{FF2B5EF4-FFF2-40B4-BE49-F238E27FC236}">
                <a16:creationId xmlns:a16="http://schemas.microsoft.com/office/drawing/2014/main" id="{9984C2E2-FEBC-A445-9CBE-C4D7BEFDD0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201411" y="3722505"/>
            <a:ext cx="868775" cy="815695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C52F31A5-C328-E84F-A100-1C3D3173F9D8}"/>
              </a:ext>
            </a:extLst>
          </p:cNvPr>
          <p:cNvSpPr txBox="1"/>
          <p:nvPr/>
        </p:nvSpPr>
        <p:spPr>
          <a:xfrm>
            <a:off x="5218685" y="4020024"/>
            <a:ext cx="137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PostGIS</a:t>
            </a:r>
            <a:endParaRPr lang="en-US" dirty="0"/>
          </a:p>
        </p:txBody>
      </p:sp>
      <p:cxnSp>
        <p:nvCxnSpPr>
          <p:cNvPr id="163" name="Elbow Connector 97">
            <a:extLst>
              <a:ext uri="{FF2B5EF4-FFF2-40B4-BE49-F238E27FC236}">
                <a16:creationId xmlns:a16="http://schemas.microsoft.com/office/drawing/2014/main" id="{CFB9D92A-7656-704F-967F-E71C0FA5B125}"/>
              </a:ext>
            </a:extLst>
          </p:cNvPr>
          <p:cNvCxnSpPr>
            <a:cxnSpLocks/>
            <a:stCxn id="161" idx="0"/>
            <a:endCxn id="160" idx="2"/>
          </p:cNvCxnSpPr>
          <p:nvPr/>
        </p:nvCxnSpPr>
        <p:spPr>
          <a:xfrm flipH="1" flipV="1">
            <a:off x="6633067" y="3188357"/>
            <a:ext cx="2732" cy="534148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Picture 163" descr="A close up of a logo&#10;&#10;Description automatically generated">
            <a:extLst>
              <a:ext uri="{FF2B5EF4-FFF2-40B4-BE49-F238E27FC236}">
                <a16:creationId xmlns:a16="http://schemas.microsoft.com/office/drawing/2014/main" id="{EA4B2687-C8EB-4442-967D-4783A601648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806947" y="5251469"/>
            <a:ext cx="946666" cy="946666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AE7F9D30-A7A0-DF42-8D78-A1DADE4E9A95}"/>
              </a:ext>
            </a:extLst>
          </p:cNvPr>
          <p:cNvSpPr txBox="1"/>
          <p:nvPr/>
        </p:nvSpPr>
        <p:spPr>
          <a:xfrm>
            <a:off x="5015239" y="2982771"/>
            <a:ext cx="149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Elasticsearch</a:t>
            </a:r>
          </a:p>
        </p:txBody>
      </p:sp>
      <p:cxnSp>
        <p:nvCxnSpPr>
          <p:cNvPr id="167" name="Elbow Connector 69">
            <a:extLst>
              <a:ext uri="{FF2B5EF4-FFF2-40B4-BE49-F238E27FC236}">
                <a16:creationId xmlns:a16="http://schemas.microsoft.com/office/drawing/2014/main" id="{764924FD-4C91-7A49-89FC-AE0EB6B1EBDF}"/>
              </a:ext>
            </a:extLst>
          </p:cNvPr>
          <p:cNvCxnSpPr>
            <a:cxnSpLocks/>
            <a:stCxn id="164" idx="0"/>
            <a:endCxn id="161" idx="2"/>
          </p:cNvCxnSpPr>
          <p:nvPr/>
        </p:nvCxnSpPr>
        <p:spPr>
          <a:xfrm rot="16200000" flipV="1">
            <a:off x="7101406" y="4072594"/>
            <a:ext cx="713269" cy="1644481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Picture 167" descr="A close up of a logo&#10;&#10;Description automatically generated">
            <a:extLst>
              <a:ext uri="{FF2B5EF4-FFF2-40B4-BE49-F238E27FC236}">
                <a16:creationId xmlns:a16="http://schemas.microsoft.com/office/drawing/2014/main" id="{36910ABD-7427-7746-A5DE-B905C71DC29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105446" y="158987"/>
            <a:ext cx="475352" cy="475352"/>
          </a:xfrm>
          <a:prstGeom prst="rect">
            <a:avLst/>
          </a:prstGeom>
        </p:spPr>
      </p:pic>
      <p:pic>
        <p:nvPicPr>
          <p:cNvPr id="169" name="Graphic 168" descr="North America">
            <a:extLst>
              <a:ext uri="{FF2B5EF4-FFF2-40B4-BE49-F238E27FC236}">
                <a16:creationId xmlns:a16="http://schemas.microsoft.com/office/drawing/2014/main" id="{F64FC2D9-4C59-FC4C-9D51-1816C531E69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922290" y="775925"/>
            <a:ext cx="678540" cy="678540"/>
          </a:xfrm>
          <a:prstGeom prst="rect">
            <a:avLst/>
          </a:prstGeom>
        </p:spPr>
      </p:pic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7191A01-AD5D-3442-98F9-D8D533DE09FD}"/>
              </a:ext>
            </a:extLst>
          </p:cNvPr>
          <p:cNvGrpSpPr/>
          <p:nvPr/>
        </p:nvGrpSpPr>
        <p:grpSpPr>
          <a:xfrm>
            <a:off x="10367182" y="391032"/>
            <a:ext cx="1659414" cy="1289785"/>
            <a:chOff x="10345422" y="204202"/>
            <a:chExt cx="1659414" cy="1289785"/>
          </a:xfrm>
        </p:grpSpPr>
        <p:pic>
          <p:nvPicPr>
            <p:cNvPr id="173" name="Graphic 172" descr="Browser window">
              <a:extLst>
                <a:ext uri="{FF2B5EF4-FFF2-40B4-BE49-F238E27FC236}">
                  <a16:creationId xmlns:a16="http://schemas.microsoft.com/office/drawing/2014/main" id="{82B1018A-E162-AE4B-AB13-C4B75EEEDA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8866"/>
            <a:stretch/>
          </p:blipFill>
          <p:spPr>
            <a:xfrm>
              <a:off x="10345422" y="204202"/>
              <a:ext cx="1021554" cy="930978"/>
            </a:xfrm>
            <a:prstGeom prst="rect">
              <a:avLst/>
            </a:prstGeom>
          </p:spPr>
        </p:pic>
        <p:pic>
          <p:nvPicPr>
            <p:cNvPr id="174" name="Graphic 173" descr="Browser window">
              <a:extLst>
                <a:ext uri="{FF2B5EF4-FFF2-40B4-BE49-F238E27FC236}">
                  <a16:creationId xmlns:a16="http://schemas.microsoft.com/office/drawing/2014/main" id="{3C029C5D-EF2B-7D45-8AC0-468788DB3F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8866"/>
            <a:stretch/>
          </p:blipFill>
          <p:spPr>
            <a:xfrm>
              <a:off x="11261139" y="661625"/>
              <a:ext cx="743697" cy="677757"/>
            </a:xfrm>
            <a:prstGeom prst="rect">
              <a:avLst/>
            </a:prstGeom>
          </p:spPr>
        </p:pic>
        <p:pic>
          <p:nvPicPr>
            <p:cNvPr id="176" name="Graphic 175" descr="Browser window">
              <a:extLst>
                <a:ext uri="{FF2B5EF4-FFF2-40B4-BE49-F238E27FC236}">
                  <a16:creationId xmlns:a16="http://schemas.microsoft.com/office/drawing/2014/main" id="{2580B51A-71AF-1B4E-B3CD-3211561160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8866"/>
            <a:stretch/>
          </p:blipFill>
          <p:spPr>
            <a:xfrm>
              <a:off x="10708602" y="1001623"/>
              <a:ext cx="540267" cy="492364"/>
            </a:xfrm>
            <a:prstGeom prst="rect">
              <a:avLst/>
            </a:prstGeom>
          </p:spPr>
        </p:pic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09E51677-F70F-FB4C-9471-24D1004E178F}"/>
              </a:ext>
            </a:extLst>
          </p:cNvPr>
          <p:cNvSpPr txBox="1"/>
          <p:nvPr/>
        </p:nvSpPr>
        <p:spPr>
          <a:xfrm>
            <a:off x="10192066" y="189143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F/P/T Portals</a:t>
            </a:r>
          </a:p>
        </p:txBody>
      </p:sp>
      <p:pic>
        <p:nvPicPr>
          <p:cNvPr id="178" name="Graphic 177" descr="User">
            <a:extLst>
              <a:ext uri="{FF2B5EF4-FFF2-40B4-BE49-F238E27FC236}">
                <a16:creationId xmlns:a16="http://schemas.microsoft.com/office/drawing/2014/main" id="{6480FEFC-D018-184F-9CD1-2658DEB744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026031" y="936053"/>
            <a:ext cx="546578" cy="546578"/>
          </a:xfrm>
          <a:prstGeom prst="rect">
            <a:avLst/>
          </a:prstGeom>
        </p:spPr>
      </p:pic>
      <p:pic>
        <p:nvPicPr>
          <p:cNvPr id="179" name="Graphic 178" descr="User">
            <a:extLst>
              <a:ext uri="{FF2B5EF4-FFF2-40B4-BE49-F238E27FC236}">
                <a16:creationId xmlns:a16="http://schemas.microsoft.com/office/drawing/2014/main" id="{21689E0F-E8FF-CA47-8180-AB4936B58BA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37389" y="936053"/>
            <a:ext cx="546578" cy="546578"/>
          </a:xfrm>
          <a:prstGeom prst="rect">
            <a:avLst/>
          </a:prstGeom>
        </p:spPr>
      </p:pic>
      <p:pic>
        <p:nvPicPr>
          <p:cNvPr id="180" name="Graphic 179" descr="User">
            <a:extLst>
              <a:ext uri="{FF2B5EF4-FFF2-40B4-BE49-F238E27FC236}">
                <a16:creationId xmlns:a16="http://schemas.microsoft.com/office/drawing/2014/main" id="{773021A3-F3EF-6840-A701-F3A3F3ECD2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207886" y="1459828"/>
            <a:ext cx="546578" cy="546578"/>
          </a:xfrm>
          <a:prstGeom prst="rect">
            <a:avLst/>
          </a:prstGeom>
        </p:spPr>
      </p:pic>
      <p:pic>
        <p:nvPicPr>
          <p:cNvPr id="181" name="Graphic 180" descr="North America">
            <a:extLst>
              <a:ext uri="{FF2B5EF4-FFF2-40B4-BE49-F238E27FC236}">
                <a16:creationId xmlns:a16="http://schemas.microsoft.com/office/drawing/2014/main" id="{6C0B0EA8-7029-C54F-B6B9-EB1D5C40AE0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457145" y="1073024"/>
            <a:ext cx="404591" cy="404591"/>
          </a:xfrm>
          <a:prstGeom prst="rect">
            <a:avLst/>
          </a:prstGeom>
        </p:spPr>
      </p:pic>
      <p:pic>
        <p:nvPicPr>
          <p:cNvPr id="182" name="Graphic 181" descr="Pie chart">
            <a:extLst>
              <a:ext uri="{FF2B5EF4-FFF2-40B4-BE49-F238E27FC236}">
                <a16:creationId xmlns:a16="http://schemas.microsoft.com/office/drawing/2014/main" id="{DB9A21F9-3400-B64E-8DB2-F9BFAD13754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835358" y="760364"/>
            <a:ext cx="372528" cy="372528"/>
          </a:xfrm>
          <a:prstGeom prst="rect">
            <a:avLst/>
          </a:prstGeom>
        </p:spPr>
      </p:pic>
      <p:pic>
        <p:nvPicPr>
          <p:cNvPr id="183" name="Graphic 182" descr="List">
            <a:extLst>
              <a:ext uri="{FF2B5EF4-FFF2-40B4-BE49-F238E27FC236}">
                <a16:creationId xmlns:a16="http://schemas.microsoft.com/office/drawing/2014/main" id="{0046DF0B-0363-6E4C-B02D-639289EBEC4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575172" y="827659"/>
            <a:ext cx="624813" cy="624813"/>
          </a:xfrm>
          <a:prstGeom prst="rect">
            <a:avLst/>
          </a:prstGeom>
        </p:spPr>
      </p:pic>
      <p:pic>
        <p:nvPicPr>
          <p:cNvPr id="184" name="Graphic 183" descr="List">
            <a:extLst>
              <a:ext uri="{FF2B5EF4-FFF2-40B4-BE49-F238E27FC236}">
                <a16:creationId xmlns:a16="http://schemas.microsoft.com/office/drawing/2014/main" id="{666BC378-D2B4-6F4A-94EC-4908955E75A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577210" y="2592623"/>
            <a:ext cx="624813" cy="624813"/>
          </a:xfrm>
          <a:prstGeom prst="rect">
            <a:avLst/>
          </a:prstGeom>
        </p:spPr>
      </p:pic>
      <p:pic>
        <p:nvPicPr>
          <p:cNvPr id="187" name="Graphic 186" descr="North America">
            <a:extLst>
              <a:ext uri="{FF2B5EF4-FFF2-40B4-BE49-F238E27FC236}">
                <a16:creationId xmlns:a16="http://schemas.microsoft.com/office/drawing/2014/main" id="{94541D71-6243-1947-A01D-DD2EAFA4C36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189850" y="796091"/>
            <a:ext cx="708174" cy="708174"/>
          </a:xfrm>
          <a:prstGeom prst="rect">
            <a:avLst/>
          </a:prstGeom>
        </p:spPr>
      </p:pic>
      <p:pic>
        <p:nvPicPr>
          <p:cNvPr id="188" name="Graphic 187" descr="Pie chart">
            <a:extLst>
              <a:ext uri="{FF2B5EF4-FFF2-40B4-BE49-F238E27FC236}">
                <a16:creationId xmlns:a16="http://schemas.microsoft.com/office/drawing/2014/main" id="{975D6681-E2A8-CB40-A8E5-9757106959E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62009" y="1089279"/>
            <a:ext cx="372528" cy="372528"/>
          </a:xfrm>
          <a:prstGeom prst="rect">
            <a:avLst/>
          </a:prstGeom>
        </p:spPr>
      </p:pic>
      <p:cxnSp>
        <p:nvCxnSpPr>
          <p:cNvPr id="191" name="Elbow Connector 190">
            <a:extLst>
              <a:ext uri="{FF2B5EF4-FFF2-40B4-BE49-F238E27FC236}">
                <a16:creationId xmlns:a16="http://schemas.microsoft.com/office/drawing/2014/main" id="{4D8E2D95-2575-B84C-860E-3D648C10BFA4}"/>
              </a:ext>
            </a:extLst>
          </p:cNvPr>
          <p:cNvCxnSpPr>
            <a:cxnSpLocks/>
            <a:stCxn id="128" idx="3"/>
            <a:endCxn id="176" idx="2"/>
          </p:cNvCxnSpPr>
          <p:nvPr/>
        </p:nvCxnSpPr>
        <p:spPr>
          <a:xfrm flipV="1">
            <a:off x="10351270" y="1680817"/>
            <a:ext cx="649226" cy="1156409"/>
          </a:xfrm>
          <a:prstGeom prst="bentConnector2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Elbow Connector 150">
            <a:extLst>
              <a:ext uri="{FF2B5EF4-FFF2-40B4-BE49-F238E27FC236}">
                <a16:creationId xmlns:a16="http://schemas.microsoft.com/office/drawing/2014/main" id="{8A1B3A3D-BD8E-154F-9799-4DD27EF77E89}"/>
              </a:ext>
            </a:extLst>
          </p:cNvPr>
          <p:cNvCxnSpPr>
            <a:cxnSpLocks/>
            <a:stCxn id="128" idx="0"/>
            <a:endCxn id="152" idx="2"/>
          </p:cNvCxnSpPr>
          <p:nvPr/>
        </p:nvCxnSpPr>
        <p:spPr>
          <a:xfrm flipV="1">
            <a:off x="9614961" y="1660552"/>
            <a:ext cx="0" cy="585393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Elbow Connector 192">
            <a:extLst>
              <a:ext uri="{FF2B5EF4-FFF2-40B4-BE49-F238E27FC236}">
                <a16:creationId xmlns:a16="http://schemas.microsoft.com/office/drawing/2014/main" id="{BBFCC859-65F7-5F41-B0A1-9893DD3C2294}"/>
              </a:ext>
            </a:extLst>
          </p:cNvPr>
          <p:cNvCxnSpPr>
            <a:cxnSpLocks/>
            <a:stCxn id="128" idx="1"/>
          </p:cNvCxnSpPr>
          <p:nvPr/>
        </p:nvCxnSpPr>
        <p:spPr>
          <a:xfrm rot="10800000">
            <a:off x="8083967" y="1779614"/>
            <a:ext cx="794684" cy="1057613"/>
          </a:xfrm>
          <a:prstGeom prst="bentConnector2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" name="Graphic 193" descr="Syncing cloud">
            <a:extLst>
              <a:ext uri="{FF2B5EF4-FFF2-40B4-BE49-F238E27FC236}">
                <a16:creationId xmlns:a16="http://schemas.microsoft.com/office/drawing/2014/main" id="{800C8477-DAF3-E342-A05F-9BD4B4EC234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216354" y="3668402"/>
            <a:ext cx="869061" cy="869061"/>
          </a:xfrm>
          <a:prstGeom prst="rect">
            <a:avLst/>
          </a:prstGeom>
        </p:spPr>
      </p:pic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B0A2FD4D-425B-CA44-A351-3A99881D3D6A}"/>
              </a:ext>
            </a:extLst>
          </p:cNvPr>
          <p:cNvCxnSpPr>
            <a:cxnSpLocks/>
            <a:stCxn id="194" idx="3"/>
            <a:endCxn id="180" idx="2"/>
          </p:cNvCxnSpPr>
          <p:nvPr/>
        </p:nvCxnSpPr>
        <p:spPr>
          <a:xfrm flipV="1">
            <a:off x="10085415" y="2006406"/>
            <a:ext cx="1395760" cy="2096527"/>
          </a:xfrm>
          <a:prstGeom prst="bentConnector2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4153B767-E1D7-1A44-9D84-B47500462A52}"/>
              </a:ext>
            </a:extLst>
          </p:cNvPr>
          <p:cNvSpPr txBox="1"/>
          <p:nvPr/>
        </p:nvSpPr>
        <p:spPr>
          <a:xfrm>
            <a:off x="10738586" y="3855355"/>
            <a:ext cx="1288010" cy="7386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dirty="0"/>
              <a:t>OGC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/>
              <a:t>Esri REST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/>
              <a:t>WPS (CZS)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4FD1BFE-E758-634C-A29C-BD29AAFA3F8A}"/>
              </a:ext>
            </a:extLst>
          </p:cNvPr>
          <p:cNvSpPr txBox="1"/>
          <p:nvPr/>
        </p:nvSpPr>
        <p:spPr>
          <a:xfrm>
            <a:off x="10672106" y="2671200"/>
            <a:ext cx="580547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CSW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382F6002-6083-484C-87C3-212D50A02EA4}"/>
              </a:ext>
            </a:extLst>
          </p:cNvPr>
          <p:cNvSpPr/>
          <p:nvPr/>
        </p:nvSpPr>
        <p:spPr>
          <a:xfrm>
            <a:off x="7491088" y="1468432"/>
            <a:ext cx="1214207" cy="26468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Emergency Theme</a:t>
            </a: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23B5B51E-D472-624E-90F8-D728E689E68B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71447"/>
          <a:stretch/>
        </p:blipFill>
        <p:spPr>
          <a:xfrm>
            <a:off x="5301015" y="1796080"/>
            <a:ext cx="428616" cy="531096"/>
          </a:xfrm>
          <a:prstGeom prst="rect">
            <a:avLst/>
          </a:prstGeom>
        </p:spPr>
      </p:pic>
      <p:cxnSp>
        <p:nvCxnSpPr>
          <p:cNvPr id="200" name="Elbow Connector 199">
            <a:extLst>
              <a:ext uri="{FF2B5EF4-FFF2-40B4-BE49-F238E27FC236}">
                <a16:creationId xmlns:a16="http://schemas.microsoft.com/office/drawing/2014/main" id="{20720268-4206-A443-A916-141B7024B140}"/>
              </a:ext>
            </a:extLst>
          </p:cNvPr>
          <p:cNvCxnSpPr>
            <a:cxnSpLocks/>
            <a:stCxn id="160" idx="1"/>
            <a:endCxn id="199" idx="2"/>
          </p:cNvCxnSpPr>
          <p:nvPr/>
        </p:nvCxnSpPr>
        <p:spPr>
          <a:xfrm rot="10800000">
            <a:off x="5515324" y="2327176"/>
            <a:ext cx="744125" cy="487562"/>
          </a:xfrm>
          <a:prstGeom prst="bentConnector2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E435D8E7-6BDE-174E-8FFA-224EF884F474}"/>
              </a:ext>
            </a:extLst>
          </p:cNvPr>
          <p:cNvSpPr txBox="1"/>
          <p:nvPr/>
        </p:nvSpPr>
        <p:spPr>
          <a:xfrm>
            <a:off x="5515024" y="1871683"/>
            <a:ext cx="92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Kibana</a:t>
            </a:r>
          </a:p>
        </p:txBody>
      </p:sp>
      <p:pic>
        <p:nvPicPr>
          <p:cNvPr id="202" name="Graphic 201" descr="Male profile">
            <a:extLst>
              <a:ext uri="{FF2B5EF4-FFF2-40B4-BE49-F238E27FC236}">
                <a16:creationId xmlns:a16="http://schemas.microsoft.com/office/drawing/2014/main" id="{AFB58EA1-07B3-664E-8878-01D21BB392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4846228" y="2095147"/>
            <a:ext cx="546578" cy="546578"/>
          </a:xfrm>
          <a:prstGeom prst="rect">
            <a:avLst/>
          </a:prstGeom>
        </p:spPr>
      </p:pic>
      <p:sp>
        <p:nvSpPr>
          <p:cNvPr id="203" name="TextBox 202">
            <a:extLst>
              <a:ext uri="{FF2B5EF4-FFF2-40B4-BE49-F238E27FC236}">
                <a16:creationId xmlns:a16="http://schemas.microsoft.com/office/drawing/2014/main" id="{460BDE36-166E-0748-A9D6-241B8CB25490}"/>
              </a:ext>
            </a:extLst>
          </p:cNvPr>
          <p:cNvSpPr txBox="1"/>
          <p:nvPr/>
        </p:nvSpPr>
        <p:spPr>
          <a:xfrm>
            <a:off x="9841149" y="5965874"/>
            <a:ext cx="16159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100" dirty="0"/>
              <a:t>Models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Datasets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Documentation</a:t>
            </a:r>
          </a:p>
        </p:txBody>
      </p:sp>
      <p:cxnSp>
        <p:nvCxnSpPr>
          <p:cNvPr id="204" name="Elbow Connector 150">
            <a:extLst>
              <a:ext uri="{FF2B5EF4-FFF2-40B4-BE49-F238E27FC236}">
                <a16:creationId xmlns:a16="http://schemas.microsoft.com/office/drawing/2014/main" id="{DA37B2D1-388F-344B-972C-BA05AC2062D4}"/>
              </a:ext>
            </a:extLst>
          </p:cNvPr>
          <p:cNvCxnSpPr>
            <a:cxnSpLocks/>
          </p:cNvCxnSpPr>
          <p:nvPr/>
        </p:nvCxnSpPr>
        <p:spPr>
          <a:xfrm flipH="1">
            <a:off x="10269130" y="1376545"/>
            <a:ext cx="402977" cy="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28476DA8-8AA8-D244-8253-98DDE26E4C58}"/>
              </a:ext>
            </a:extLst>
          </p:cNvPr>
          <p:cNvSpPr/>
          <p:nvPr/>
        </p:nvSpPr>
        <p:spPr>
          <a:xfrm>
            <a:off x="6355428" y="1908667"/>
            <a:ext cx="546255" cy="32153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OGC API</a:t>
            </a:r>
          </a:p>
        </p:txBody>
      </p:sp>
    </p:spTree>
    <p:extLst>
      <p:ext uri="{BB962C8B-B14F-4D97-AF65-F5344CB8AC3E}">
        <p14:creationId xmlns:p14="http://schemas.microsoft.com/office/powerpoint/2010/main" val="2644483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647E1FD4-8471-BF48-B9D1-FB76ED46C894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3EA37F9-55E1-8249-AEF5-2C35E4F9DC28}"/>
              </a:ext>
            </a:extLst>
          </p:cNvPr>
          <p:cNvSpPr/>
          <p:nvPr/>
        </p:nvSpPr>
        <p:spPr>
          <a:xfrm>
            <a:off x="0" y="1"/>
            <a:ext cx="12192000" cy="12152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FA55D-5B36-3A4E-8270-7F9BDC46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21520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we can provide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F42B4-44FD-CA4D-BA2B-66C5739C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032" y="1423017"/>
            <a:ext cx="11175534" cy="52271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Data</a:t>
            </a: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Earthquake risk layer</a:t>
            </a: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Social vulnerability layer</a:t>
            </a: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Global human settlement layer</a:t>
            </a:r>
            <a:endParaRPr lang="en-US" sz="2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Modest budget for </a:t>
            </a:r>
            <a:r>
              <a:rPr lang="en-US" sz="2600">
                <a:solidFill>
                  <a:schemeClr val="bg2">
                    <a:lumMod val="10000"/>
                  </a:schemeClr>
                </a:solidFill>
              </a:rPr>
              <a:t>Cloud infrastructure</a:t>
            </a:r>
            <a:endParaRPr lang="en-US" sz="2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Can contribute to developing the ”Emergency” theme in CGP</a:t>
            </a:r>
          </a:p>
          <a:p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Can strengthen the collaboration with key shared stakeholders (e.g. </a:t>
            </a:r>
            <a:r>
              <a:rPr lang="en-US" sz="2600" dirty="0" err="1">
                <a:solidFill>
                  <a:schemeClr val="bg2">
                    <a:lumMod val="10000"/>
                  </a:schemeClr>
                </a:solidFill>
              </a:rPr>
              <a:t>GeoBC</a:t>
            </a: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Can build on existing GSC presence on FGP</a:t>
            </a:r>
          </a:p>
          <a:p>
            <a:endParaRPr lang="en-US" sz="26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478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647E1FD4-8471-BF48-B9D1-FB76ED46C894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3EA37F9-55E1-8249-AEF5-2C35E4F9DC28}"/>
              </a:ext>
            </a:extLst>
          </p:cNvPr>
          <p:cNvSpPr/>
          <p:nvPr/>
        </p:nvSpPr>
        <p:spPr>
          <a:xfrm>
            <a:off x="0" y="1"/>
            <a:ext cx="12192000" cy="12152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FA55D-5B36-3A4E-8270-7F9BDC46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215207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Requirments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F42B4-44FD-CA4D-BA2B-66C5739C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032" y="1423017"/>
            <a:ext cx="5063030" cy="52271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Interoperability</a:t>
            </a: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OCG map services (WMS, WFS)</a:t>
            </a: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Esri REST services</a:t>
            </a: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OGC catalogue services (CSW)</a:t>
            </a:r>
            <a:endParaRPr lang="en-US" sz="2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Data Access</a:t>
            </a: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Clip-Zip-Ship</a:t>
            </a:r>
          </a:p>
          <a:p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Data Sharing</a:t>
            </a: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CGP</a:t>
            </a: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Open Data</a:t>
            </a: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P/T partners</a:t>
            </a:r>
          </a:p>
          <a:p>
            <a:pPr lvl="1"/>
            <a:endParaRPr lang="en-US" sz="2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EE71FB8D-2F28-8D48-B42F-BE25257AF84B}"/>
              </a:ext>
            </a:extLst>
          </p:cNvPr>
          <p:cNvSpPr txBox="1">
            <a:spLocks/>
          </p:cNvSpPr>
          <p:nvPr/>
        </p:nvSpPr>
        <p:spPr>
          <a:xfrm>
            <a:off x="6213092" y="1423017"/>
            <a:ext cx="5063030" cy="522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Metadata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HNAP metadata compliance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Metadata management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Cloud (</a:t>
            </a:r>
            <a:r>
              <a:rPr lang="en-CA" dirty="0"/>
              <a:t>UCLL)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DEV, STAGING, PROD for RiskProfiler</a:t>
            </a: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FGP GCC for interoperability services</a:t>
            </a: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Assistance with architecture and deployment</a:t>
            </a:r>
          </a:p>
        </p:txBody>
      </p:sp>
    </p:spTree>
    <p:extLst>
      <p:ext uri="{BB962C8B-B14F-4D97-AF65-F5344CB8AC3E}">
        <p14:creationId xmlns:p14="http://schemas.microsoft.com/office/powerpoint/2010/main" val="200272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2ABFE-B587-6144-B845-B21C01668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bg1"/>
                </a:solidFill>
              </a:rPr>
              <a:t>RiskProfiler.ca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D2227-6DB3-D540-838F-AD9204C889A0}"/>
              </a:ext>
            </a:extLst>
          </p:cNvPr>
          <p:cNvSpPr txBox="1"/>
          <p:nvPr/>
        </p:nvSpPr>
        <p:spPr>
          <a:xfrm>
            <a:off x="336884" y="4716463"/>
            <a:ext cx="47501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Purpose-built web application for non-experts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High-level overview of hazard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Interactive maps and graphic visualizations with supporting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Contact points for more information about hazard risk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ADA8D5D3-B1CD-E14C-9A7D-268366424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3" y="287156"/>
            <a:ext cx="7105185" cy="4322944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F097089-6BAE-3642-A78E-34A45178D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014" y="2501899"/>
            <a:ext cx="6656102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02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04EC84-8C4C-524F-B9BD-040BC06F78AF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room, clock&#10;&#10;Description automatically generated">
            <a:extLst>
              <a:ext uri="{FF2B5EF4-FFF2-40B4-BE49-F238E27FC236}">
                <a16:creationId xmlns:a16="http://schemas.microsoft.com/office/drawing/2014/main" id="{9F785315-7EE9-AF48-8A99-EB73BC1A9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095" y="-34540"/>
            <a:ext cx="9093375" cy="689254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C3805A-746A-A747-8E68-745E47825D71}"/>
              </a:ext>
            </a:extLst>
          </p:cNvPr>
          <p:cNvSpPr/>
          <p:nvPr/>
        </p:nvSpPr>
        <p:spPr>
          <a:xfrm rot="16200000">
            <a:off x="-2766215" y="2766218"/>
            <a:ext cx="6858001" cy="13255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643F7A0-74EC-754C-B6C0-5157778A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766217" y="2766218"/>
            <a:ext cx="6858001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RiskProfiler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Cloud </a:t>
            </a:r>
            <a:r>
              <a:rPr lang="en-US" sz="2600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895151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5298</TotalTime>
  <Words>229</Words>
  <Application>Microsoft Macintosh PowerPoint</Application>
  <PresentationFormat>Widescreen</PresentationFormat>
  <Paragraphs>70</Paragraphs>
  <Slides>5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Wingdings</vt:lpstr>
      <vt:lpstr>Office Theme</vt:lpstr>
      <vt:lpstr>PowerPoint Presentation</vt:lpstr>
      <vt:lpstr>What we can provide</vt:lpstr>
      <vt:lpstr>Requirments</vt:lpstr>
      <vt:lpstr>RiskProfiler.ca</vt:lpstr>
      <vt:lpstr>RiskProfiler Cloud Deployment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NRCan OpenDRR Platform</dc:title>
  <dc:creator>Joost van Ulden</dc:creator>
  <cp:lastModifiedBy>Joost van Ulden</cp:lastModifiedBy>
  <cp:revision>73</cp:revision>
  <dcterms:created xsi:type="dcterms:W3CDTF">2019-12-17T00:25:47Z</dcterms:created>
  <dcterms:modified xsi:type="dcterms:W3CDTF">2020-09-09T20:37:03Z</dcterms:modified>
</cp:coreProperties>
</file>